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eague Spartan" panose="020B0604020202020204" charset="0"/>
      <p:regular r:id="rId8"/>
      <p:bold r:id="rId9"/>
    </p:embeddedFont>
    <p:embeddedFont>
      <p:font typeface="Aptos" panose="020B060402020202020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58" autoAdjust="0"/>
    <p:restoredTop sz="94603" autoAdjust="0"/>
  </p:normalViewPr>
  <p:slideViewPr>
    <p:cSldViewPr>
      <p:cViewPr varScale="1">
        <p:scale>
          <a:sx n="74" d="100"/>
          <a:sy n="74" d="100"/>
        </p:scale>
        <p:origin x="1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754523" y="1029333"/>
            <a:ext cx="15994251" cy="9170339"/>
            <a:chOff x="0" y="0"/>
            <a:chExt cx="21325669" cy="12227118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959486"/>
              <a:ext cx="20388440" cy="10627135"/>
              <a:chOff x="0" y="0"/>
              <a:chExt cx="3520214" cy="183485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520214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529874" y="8008898"/>
            <a:ext cx="5729426" cy="2278102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32363541-6136-69C9-A2AE-138E9F90660E}"/>
              </a:ext>
            </a:extLst>
          </p:cNvPr>
          <p:cNvSpPr txBox="1"/>
          <p:nvPr/>
        </p:nvSpPr>
        <p:spPr>
          <a:xfrm>
            <a:off x="1216798" y="2590496"/>
            <a:ext cx="1503903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800" b="1" u="sng" kern="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UNA GRAVE MIOSITE CHE MIMA LA SINDROME DI GUILLAIN-BARRÉ: UN CASO DI INTERAZIONE TRA</a:t>
            </a:r>
          </a:p>
          <a:p>
            <a:pPr algn="ctr"/>
            <a:r>
              <a:rPr lang="it-IT" sz="4800" b="1" u="sng" kern="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STATINA E ACIDO BEMPEDOICO</a:t>
            </a:r>
            <a:endParaRPr lang="it-IT" sz="4800" b="1" u="sng" kern="1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A7D9B1B5-40AD-147A-34D6-8028CA0303BE}"/>
              </a:ext>
            </a:extLst>
          </p:cNvPr>
          <p:cNvSpPr txBox="1"/>
          <p:nvPr/>
        </p:nvSpPr>
        <p:spPr>
          <a:xfrm>
            <a:off x="1848880" y="5643409"/>
            <a:ext cx="1430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</a:rPr>
              <a:t>Cardiology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</a:rPr>
              <a:t>Division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</a:rPr>
              <a:t>, Azienda Ospedaliero-Universitaria di </a:t>
            </a:r>
            <a:r>
              <a:rPr lang="it-IT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</a:rPr>
              <a:t>Parma</a:t>
            </a:r>
            <a:endParaRPr lang="it-IT" sz="36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FEC983A2-BE54-362A-59B7-DDE6F63ABE8C}"/>
              </a:ext>
            </a:extLst>
          </p:cNvPr>
          <p:cNvSpPr txBox="1"/>
          <p:nvPr/>
        </p:nvSpPr>
        <p:spPr>
          <a:xfrm>
            <a:off x="1667855" y="7047795"/>
            <a:ext cx="146662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</a:rPr>
              <a:t>A cura di:</a:t>
            </a:r>
          </a:p>
          <a:p>
            <a:r>
              <a:rPr lang="it-IT" sz="2800" b="1" dirty="0">
                <a:solidFill>
                  <a:srgbClr val="0070C0"/>
                </a:solidFill>
              </a:rPr>
              <a:t>Pietro Tito </a:t>
            </a:r>
            <a:r>
              <a:rPr lang="it-IT" sz="2800" b="1" dirty="0" smtClean="0">
                <a:solidFill>
                  <a:srgbClr val="0070C0"/>
                </a:solidFill>
              </a:rPr>
              <a:t>Ugolotti, </a:t>
            </a:r>
            <a:r>
              <a:rPr lang="it-IT" sz="2800" b="1" dirty="0">
                <a:solidFill>
                  <a:srgbClr val="0070C0"/>
                </a:solidFill>
              </a:rPr>
              <a:t>Davide </a:t>
            </a:r>
            <a:r>
              <a:rPr lang="it-IT" sz="2800" b="1" dirty="0" smtClean="0">
                <a:solidFill>
                  <a:srgbClr val="0070C0"/>
                </a:solidFill>
              </a:rPr>
              <a:t>Donelli, </a:t>
            </a:r>
            <a:r>
              <a:rPr lang="it-IT" sz="2800" b="1" dirty="0">
                <a:solidFill>
                  <a:srgbClr val="0070C0"/>
                </a:solidFill>
              </a:rPr>
              <a:t>Gianluca </a:t>
            </a:r>
            <a:r>
              <a:rPr lang="it-IT" sz="2800" b="1" dirty="0" err="1" smtClean="0">
                <a:solidFill>
                  <a:srgbClr val="0070C0"/>
                </a:solidFill>
              </a:rPr>
              <a:t>Signoretta</a:t>
            </a:r>
            <a:r>
              <a:rPr lang="it-IT" sz="2800" b="1" dirty="0" smtClean="0">
                <a:solidFill>
                  <a:srgbClr val="0070C0"/>
                </a:solidFill>
              </a:rPr>
              <a:t>, Nicola </a:t>
            </a:r>
            <a:r>
              <a:rPr lang="it-IT" sz="2800" b="1" dirty="0">
                <a:solidFill>
                  <a:srgbClr val="0070C0"/>
                </a:solidFill>
              </a:rPr>
              <a:t>De</a:t>
            </a:r>
          </a:p>
          <a:p>
            <a:r>
              <a:rPr lang="it-IT" sz="2800" b="1" dirty="0" err="1" smtClean="0">
                <a:solidFill>
                  <a:srgbClr val="0070C0"/>
                </a:solidFill>
              </a:rPr>
              <a:t>Santis</a:t>
            </a:r>
            <a:r>
              <a:rPr lang="it-IT" sz="2800" b="1" dirty="0" smtClean="0">
                <a:solidFill>
                  <a:srgbClr val="0070C0"/>
                </a:solidFill>
              </a:rPr>
              <a:t>, Giampaolo Niccol.</a:t>
            </a:r>
            <a:endParaRPr lang="it-IT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985739" y="1486982"/>
            <a:ext cx="15549440" cy="8290990"/>
            <a:chOff x="308288" y="610199"/>
            <a:chExt cx="20732588" cy="11054653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793985"/>
              <a:ext cx="20388440" cy="10792636"/>
              <a:chOff x="0" y="-28575"/>
              <a:chExt cx="3520214" cy="186342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201601" y="-18416"/>
                <a:ext cx="3062009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pPr algn="just">
                  <a:lnSpc>
                    <a:spcPct val="150000"/>
                  </a:lnSpc>
                </a:pPr>
                <a:r>
                  <a:rPr lang="it-IT" sz="3200" dirty="0"/>
                  <a:t>ABSTRACT: </a:t>
                </a:r>
                <a:r>
                  <a:rPr lang="it-IT" sz="3200" dirty="0"/>
                  <a:t>I pazienti anziani si caratterizzano per un esponenziale incremento della fragilità, </a:t>
                </a:r>
                <a:r>
                  <a:rPr lang="it-IT" sz="3200" dirty="0" smtClean="0"/>
                  <a:t>legata sia </a:t>
                </a:r>
                <a:r>
                  <a:rPr lang="it-IT" sz="3200" dirty="0"/>
                  <a:t>all’aumentato rischio cardiovascolare sia a specifiche </a:t>
                </a:r>
                <a:r>
                  <a:rPr lang="it-IT" sz="3200" dirty="0" err="1"/>
                  <a:t>comorbidità</a:t>
                </a:r>
                <a:r>
                  <a:rPr lang="it-IT" sz="3200" dirty="0"/>
                  <a:t> che si amplificano </a:t>
                </a:r>
                <a:r>
                  <a:rPr lang="it-IT" sz="3200" dirty="0" smtClean="0"/>
                  <a:t>a vicenda</a:t>
                </a:r>
                <a:r>
                  <a:rPr lang="it-IT" sz="3200" dirty="0"/>
                  <a:t>, spesso limitando le scelte terapeutiche e con la necessità di una </a:t>
                </a:r>
                <a:r>
                  <a:rPr lang="it-IT" sz="3200" dirty="0" smtClean="0"/>
                  <a:t>poli-farmacoterapia</a:t>
                </a:r>
                <a:r>
                  <a:rPr lang="it-IT" sz="3200" dirty="0"/>
                  <a:t>, in prevenzione cardiovascolare primaria e secondaria, di cui </a:t>
                </a:r>
                <a:r>
                  <a:rPr lang="it-IT" sz="3200" dirty="0" smtClean="0"/>
                  <a:t>spesso sfugge </a:t>
                </a:r>
                <a:r>
                  <a:rPr lang="it-IT" sz="3200" dirty="0"/>
                  <a:t>il quadro di insieme. In questo caso clinico presentiamo una paziente con nota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it-IT" sz="3200" dirty="0"/>
                  <a:t>cardiopatia ischemica cronica postinfartuale, severa disfunzione ventricolare </a:t>
                </a:r>
                <a:r>
                  <a:rPr lang="it-IT" sz="3200" dirty="0" smtClean="0"/>
                  <a:t>sinistra nonostante </a:t>
                </a:r>
                <a:r>
                  <a:rPr lang="it-IT" sz="3200" dirty="0"/>
                  <a:t>terapia medica ottimizzata, con insufficienza renale cronica in stadio </a:t>
                </a:r>
                <a:r>
                  <a:rPr lang="it-IT" sz="3200" dirty="0" err="1" smtClean="0"/>
                  <a:t>IV,deceduta</a:t>
                </a:r>
                <a:r>
                  <a:rPr lang="it-IT" sz="3200" dirty="0" smtClean="0"/>
                  <a:t> </a:t>
                </a:r>
                <a:r>
                  <a:rPr lang="it-IT" sz="3200" dirty="0"/>
                  <a:t>a seguito di una grave </a:t>
                </a:r>
                <a:r>
                  <a:rPr lang="it-IT" sz="3200" dirty="0" err="1"/>
                  <a:t>rabdomiolisi</a:t>
                </a:r>
                <a:r>
                  <a:rPr lang="it-IT" sz="3200" dirty="0"/>
                  <a:t> imputabile a una possibile </a:t>
                </a:r>
                <a:r>
                  <a:rPr lang="it-IT" sz="3200" dirty="0" smtClean="0"/>
                  <a:t>interazione sfavorevole </a:t>
                </a:r>
                <a:r>
                  <a:rPr lang="it-IT" sz="3200" dirty="0"/>
                  <a:t>tra acido </a:t>
                </a:r>
                <a:r>
                  <a:rPr lang="it-IT" sz="3200" dirty="0" err="1"/>
                  <a:t>bempedoico</a:t>
                </a:r>
                <a:r>
                  <a:rPr lang="it-IT" sz="3200" dirty="0"/>
                  <a:t> e </a:t>
                </a:r>
                <a:r>
                  <a:rPr lang="it-IT" sz="3200" dirty="0" err="1"/>
                  <a:t>atorvastatina</a:t>
                </a:r>
                <a:r>
                  <a:rPr lang="it-IT" sz="3200" dirty="0"/>
                  <a:t>.</a:t>
                </a:r>
                <a:endParaRPr lang="it-IT" sz="3200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811000" y="8801098"/>
            <a:ext cx="5448300" cy="1485901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13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159</Words>
  <Application>Microsoft Office PowerPoint</Application>
  <PresentationFormat>Personalizzato</PresentationFormat>
  <Paragraphs>12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Calibri</vt:lpstr>
      <vt:lpstr>Times New Roman</vt:lpstr>
      <vt:lpstr>League Spartan</vt:lpstr>
      <vt:lpstr>Arial</vt:lpstr>
      <vt:lpstr>Aptos</vt:lpstr>
      <vt:lpstr>Office Theme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Scientist Corner</dc:title>
  <cp:lastModifiedBy>gentile.domitilla</cp:lastModifiedBy>
  <cp:revision>15</cp:revision>
  <dcterms:created xsi:type="dcterms:W3CDTF">2006-08-16T00:00:00Z</dcterms:created>
  <dcterms:modified xsi:type="dcterms:W3CDTF">2024-05-31T16:05:56Z</dcterms:modified>
  <dc:identifier>DAF-3TDFZOk</dc:identifier>
</cp:coreProperties>
</file>