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0" r:id="rId5"/>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League Spartan" pitchFamily="2" charset="77"/>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94578" autoAdjust="0"/>
  </p:normalViewPr>
  <p:slideViewPr>
    <p:cSldViewPr>
      <p:cViewPr varScale="1">
        <p:scale>
          <a:sx n="57" d="100"/>
          <a:sy n="57" d="100"/>
        </p:scale>
        <p:origin x="208"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32363541-6136-69C9-A2AE-138E9F90660E}"/>
              </a:ext>
            </a:extLst>
          </p:cNvPr>
          <p:cNvSpPr txBox="1"/>
          <p:nvPr/>
        </p:nvSpPr>
        <p:spPr>
          <a:xfrm>
            <a:off x="1215725" y="2834937"/>
            <a:ext cx="15039037" cy="1323439"/>
          </a:xfrm>
          <a:prstGeom prst="rect">
            <a:avLst/>
          </a:prstGeom>
          <a:noFill/>
        </p:spPr>
        <p:txBody>
          <a:bodyPr wrap="square">
            <a:spAutoFit/>
          </a:bodyPr>
          <a:lstStyle/>
          <a:p>
            <a:pPr algn="ctr"/>
            <a:r>
              <a:rPr lang="it-IT" sz="4000" b="1" u="sng" kern="100" dirty="0">
                <a:solidFill>
                  <a:schemeClr val="accent6">
                    <a:lumMod val="50000"/>
                  </a:schemeClr>
                </a:solidFill>
                <a:effectLst/>
                <a:latin typeface="Arial" panose="020B0604020202020204" pitchFamily="34" charset="0"/>
                <a:ea typeface="Aptos" panose="020B0004020202020204" pitchFamily="34" charset="0"/>
                <a:cs typeface="Times New Roman" panose="02020603050405020304" pitchFamily="18" charset="0"/>
              </a:rPr>
              <a:t>Uomo forte, cuore debole: un raro caso di shock cardiogeno esotossico recidivante su base immunomediata</a:t>
            </a:r>
          </a:p>
        </p:txBody>
      </p:sp>
      <p:sp>
        <p:nvSpPr>
          <p:cNvPr id="24" name="CasellaDiTesto 23">
            <a:extLst>
              <a:ext uri="{FF2B5EF4-FFF2-40B4-BE49-F238E27FC236}">
                <a16:creationId xmlns:a16="http://schemas.microsoft.com/office/drawing/2014/main" id="{A7D9B1B5-40AD-147A-34D6-8028CA0303BE}"/>
              </a:ext>
            </a:extLst>
          </p:cNvPr>
          <p:cNvSpPr txBox="1"/>
          <p:nvPr/>
        </p:nvSpPr>
        <p:spPr>
          <a:xfrm>
            <a:off x="1532083" y="5353039"/>
            <a:ext cx="14704750" cy="1200329"/>
          </a:xfrm>
          <a:prstGeom prst="rect">
            <a:avLst/>
          </a:prstGeom>
          <a:noFill/>
        </p:spPr>
        <p:txBody>
          <a:bodyPr wrap="square" rtlCol="0">
            <a:spAutoFit/>
          </a:bodyPr>
          <a:lstStyle/>
          <a:p>
            <a:r>
              <a:rPr lang="it-IT" sz="3600" b="1" baseline="30000" dirty="0">
                <a:solidFill>
                  <a:schemeClr val="accent6">
                    <a:lumMod val="50000"/>
                  </a:schemeClr>
                </a:solidFill>
                <a:effectLst/>
                <a:latin typeface="Arial" panose="020B0604020202020204" pitchFamily="34" charset="0"/>
                <a:ea typeface="Aptos" panose="020B0004020202020204" pitchFamily="34" charset="0"/>
              </a:rPr>
              <a:t>1</a:t>
            </a:r>
            <a:r>
              <a:rPr lang="it-IT" sz="3600" b="1" dirty="0">
                <a:solidFill>
                  <a:schemeClr val="accent6">
                    <a:lumMod val="50000"/>
                  </a:schemeClr>
                </a:solidFill>
                <a:effectLst/>
                <a:latin typeface="Arial" panose="020B0604020202020204" pitchFamily="34" charset="0"/>
                <a:ea typeface="Aptos" panose="020B0004020202020204" pitchFamily="34" charset="0"/>
              </a:rPr>
              <a:t> IRCCS Ospedale San Raffaele</a:t>
            </a:r>
          </a:p>
          <a:p>
            <a:endParaRPr lang="it-IT" sz="3600" b="1" dirty="0">
              <a:solidFill>
                <a:schemeClr val="accent6">
                  <a:lumMod val="50000"/>
                </a:schemeClr>
              </a:solidFill>
              <a:effectLst/>
              <a:latin typeface="Arial" panose="020B0604020202020204" pitchFamily="34" charset="0"/>
              <a:ea typeface="Aptos" panose="020B0004020202020204" pitchFamily="34" charset="0"/>
            </a:endParaRPr>
          </a:p>
        </p:txBody>
      </p:sp>
      <p:sp>
        <p:nvSpPr>
          <p:cNvPr id="25" name="CasellaDiTesto 24">
            <a:extLst>
              <a:ext uri="{FF2B5EF4-FFF2-40B4-BE49-F238E27FC236}">
                <a16:creationId xmlns:a16="http://schemas.microsoft.com/office/drawing/2014/main" id="{FEC983A2-BE54-362A-59B7-DDE6F63ABE8C}"/>
              </a:ext>
            </a:extLst>
          </p:cNvPr>
          <p:cNvSpPr txBox="1"/>
          <p:nvPr/>
        </p:nvSpPr>
        <p:spPr>
          <a:xfrm>
            <a:off x="1682737" y="7216593"/>
            <a:ext cx="13594039" cy="3539430"/>
          </a:xfrm>
          <a:prstGeom prst="rect">
            <a:avLst/>
          </a:prstGeom>
          <a:noFill/>
        </p:spPr>
        <p:txBody>
          <a:bodyPr wrap="square" rtlCol="0">
            <a:spAutoFit/>
          </a:bodyPr>
          <a:lstStyle/>
          <a:p>
            <a:r>
              <a:rPr lang="it-IT" sz="2800" b="1" dirty="0">
                <a:solidFill>
                  <a:srgbClr val="0070C0"/>
                </a:solidFill>
              </a:rPr>
              <a:t>A cura di:</a:t>
            </a:r>
          </a:p>
          <a:p>
            <a:r>
              <a:rPr lang="it-IT" sz="2800" b="1" dirty="0">
                <a:solidFill>
                  <a:srgbClr val="0070C0"/>
                </a:solidFill>
              </a:rPr>
              <a:t>Margherita Fabris ¹, Andrea Villatore ¹, Gabriele Paci ¹</a:t>
            </a:r>
          </a:p>
          <a:p>
            <a:endParaRPr lang="it-IT" sz="2800" b="1" dirty="0">
              <a:solidFill>
                <a:srgbClr val="0070C0"/>
              </a:solidFill>
            </a:endParaRPr>
          </a:p>
          <a:p>
            <a:endParaRPr lang="it-IT" sz="2800" b="1" dirty="0">
              <a:solidFill>
                <a:srgbClr val="0070C0"/>
              </a:solidFill>
            </a:endParaRPr>
          </a:p>
          <a:p>
            <a:endParaRPr lang="it-IT" sz="2800" b="1" dirty="0">
              <a:solidFill>
                <a:srgbClr val="0070C0"/>
              </a:solidFill>
            </a:endParaRPr>
          </a:p>
          <a:p>
            <a:endParaRPr lang="it-IT" sz="2800" b="1" dirty="0">
              <a:solidFill>
                <a:srgbClr val="0070C0"/>
              </a:solidFill>
            </a:endParaRPr>
          </a:p>
          <a:p>
            <a:endParaRPr lang="it-IT" sz="2800" b="1" dirty="0">
              <a:solidFill>
                <a:srgbClr val="0070C0"/>
              </a:solidFill>
            </a:endParaRPr>
          </a:p>
          <a:p>
            <a:endParaRPr lang="it-IT" sz="28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985739" y="1486982"/>
            <a:ext cx="15549440" cy="8290990"/>
            <a:chOff x="308288" y="610199"/>
            <a:chExt cx="20732588" cy="11054653"/>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793985"/>
              <a:ext cx="20388440" cy="10792636"/>
              <a:chOff x="0" y="-28575"/>
              <a:chExt cx="3520214" cy="1863428"/>
            </a:xfrm>
          </p:grpSpPr>
          <p:sp>
            <p:nvSpPr>
              <p:cNvPr id="15" name="Freeform 15"/>
              <p:cNvSpPr/>
              <p:nvPr/>
            </p:nvSpPr>
            <p:spPr>
              <a:xfrm>
                <a:off x="201601" y="-18416"/>
                <a:ext cx="3062009"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pPr algn="just">
                  <a:lnSpc>
                    <a:spcPct val="150000"/>
                  </a:lnSpc>
                </a:pPr>
                <a:r>
                  <a:rPr lang="it-IT" sz="3300" dirty="0"/>
                  <a:t>ABSTRACT: </a:t>
                </a:r>
                <a:endParaRPr lang="it-IT" sz="2800" dirty="0"/>
              </a:p>
              <a:p>
                <a:pPr algn="just">
                  <a:lnSpc>
                    <a:spcPct val="150000"/>
                  </a:lnSpc>
                </a:pPr>
                <a:r>
                  <a:rPr lang="it-IT" sz="2800" dirty="0"/>
                  <a:t>Presentiamo il caso clinico di un uomo di 34 anni, culturista, presentatosi in pronto soccorso in shock cardiogeno, con evidenza alla biopsia endomiocardica di reperti compatibili con cardiomiopatia infiammatoria. Dopo aver escluso cause virali, gli esami laboratoristici e un secondo raccordo anamnestico hanno individuato un abuso di sostanze anabolizzanti a base di testosterone.</a:t>
                </a:r>
              </a:p>
              <a:p>
                <a:pPr algn="just">
                  <a:lnSpc>
                    <a:spcPct val="150000"/>
                  </a:lnSpc>
                </a:pPr>
                <a:r>
                  <a:rPr lang="it-IT" sz="2800" dirty="0"/>
                  <a:t>Dopo una mancata risposta alla terapia anti-rimodellamento, l’utilizzo di terapia immunosoppressiva ha permesso un ottimo recupero della funzione sistolica; l’autosospensione della terapia e la ricaduta nell’abuso sono state la verosimile causa di un secondo episodio analogo a distanza di tre anni, con caratteristiche cliniche e imaging sovrapponibili.</a:t>
                </a:r>
              </a:p>
              <a:p>
                <a:pPr algn="just">
                  <a:lnSpc>
                    <a:spcPct val="150000"/>
                  </a:lnSpc>
                </a:pPr>
                <a:endParaRPr lang="it-IT" sz="2800"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811000" y="8801098"/>
            <a:ext cx="5448300" cy="1485901"/>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Tree>
    <p:extLst>
      <p:ext uri="{BB962C8B-B14F-4D97-AF65-F5344CB8AC3E}">
        <p14:creationId xmlns:p14="http://schemas.microsoft.com/office/powerpoint/2010/main" val="29291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551151" y="1758099"/>
            <a:ext cx="14838176" cy="707886"/>
          </a:xfrm>
          <a:prstGeom prst="rect">
            <a:avLst/>
          </a:prstGeom>
          <a:noFill/>
        </p:spPr>
        <p:txBody>
          <a:bodyPr wrap="square" rtlCol="0">
            <a:spAutoFit/>
          </a:bodyPr>
          <a:lstStyle/>
          <a:p>
            <a:r>
              <a:rPr lang="it-IT" sz="4000" dirty="0"/>
              <a:t>Figura 1. Elettrocardiogramma (ECG) di presentazione</a:t>
            </a:r>
            <a:endParaRPr lang="it-IT" sz="3200" dirty="0"/>
          </a:p>
        </p:txBody>
      </p:sp>
      <p:pic>
        <p:nvPicPr>
          <p:cNvPr id="24" name="Immagine 23" descr="Immagine che contiene testo, calligrafia, carta&#10;&#10;Descrizione generata automaticamente">
            <a:extLst>
              <a:ext uri="{FF2B5EF4-FFF2-40B4-BE49-F238E27FC236}">
                <a16:creationId xmlns:a16="http://schemas.microsoft.com/office/drawing/2014/main" id="{6B8BB4F9-FEA6-3F24-AA28-145DBFDDBF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1258" y="2991365"/>
            <a:ext cx="9919965" cy="5361392"/>
          </a:xfrm>
          <a:prstGeom prst="rect">
            <a:avLst/>
          </a:prstGeom>
          <a:noFill/>
          <a:ln>
            <a:noFill/>
          </a:ln>
        </p:spPr>
      </p:pic>
    </p:spTree>
    <p:extLst>
      <p:ext uri="{BB962C8B-B14F-4D97-AF65-F5344CB8AC3E}">
        <p14:creationId xmlns:p14="http://schemas.microsoft.com/office/powerpoint/2010/main" val="413612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it-IT" dirty="0"/>
          </a:p>
        </p:txBody>
      </p:sp>
      <p:sp>
        <p:nvSpPr>
          <p:cNvPr id="3" name="Freeform 3"/>
          <p:cNvSpPr/>
          <p:nvPr/>
        </p:nvSpPr>
        <p:spPr>
          <a:xfrm rot="-2104014">
            <a:off x="1119125" y="1172488"/>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dirty="0"/>
          </a:p>
        </p:txBody>
      </p:sp>
      <p:grpSp>
        <p:nvGrpSpPr>
          <p:cNvPr id="4" name="Group 4"/>
          <p:cNvGrpSpPr/>
          <p:nvPr/>
        </p:nvGrpSpPr>
        <p:grpSpPr>
          <a:xfrm>
            <a:off x="754523" y="1029333"/>
            <a:ext cx="15994251" cy="9170339"/>
            <a:chOff x="0" y="0"/>
            <a:chExt cx="21325669" cy="12227118"/>
          </a:xfrm>
        </p:grpSpPr>
        <p:grpSp>
          <p:nvGrpSpPr>
            <p:cNvPr id="5" name="Group 5"/>
            <p:cNvGrpSpPr/>
            <p:nvPr/>
          </p:nvGrpSpPr>
          <p:grpSpPr>
            <a:xfrm rot="-208414">
              <a:off x="308288" y="610199"/>
              <a:ext cx="20469931" cy="10797208"/>
              <a:chOff x="0" y="0"/>
              <a:chExt cx="3534284" cy="1864217"/>
            </a:xfrm>
          </p:grpSpPr>
          <p:sp>
            <p:nvSpPr>
              <p:cNvPr id="6" name="Freeform 6"/>
              <p:cNvSpPr/>
              <p:nvPr/>
            </p:nvSpPr>
            <p:spPr>
              <a:xfrm>
                <a:off x="0" y="0"/>
                <a:ext cx="3534284" cy="1864217"/>
              </a:xfrm>
              <a:custGeom>
                <a:avLst/>
                <a:gdLst/>
                <a:ahLst/>
                <a:cxnLst/>
                <a:rect l="l" t="t" r="r" b="b"/>
                <a:pathLst>
                  <a:path w="3534284" h="1864217">
                    <a:moveTo>
                      <a:pt x="0" y="0"/>
                    </a:moveTo>
                    <a:lnTo>
                      <a:pt x="3534284" y="0"/>
                    </a:lnTo>
                    <a:lnTo>
                      <a:pt x="3534284" y="1864217"/>
                    </a:lnTo>
                    <a:lnTo>
                      <a:pt x="0" y="1864217"/>
                    </a:lnTo>
                    <a:close/>
                  </a:path>
                </a:pathLst>
              </a:custGeom>
              <a:solidFill>
                <a:srgbClr val="FFFFFF"/>
              </a:solidFill>
              <a:ln w="38100" cap="sq">
                <a:solidFill>
                  <a:srgbClr val="3D4984"/>
                </a:solidFill>
                <a:prstDash val="solid"/>
                <a:miter/>
              </a:ln>
            </p:spPr>
            <p:txBody>
              <a:bodyPr/>
              <a:lstStyle/>
              <a:p>
                <a:endParaRPr lang="it-IT" dirty="0"/>
              </a:p>
            </p:txBody>
          </p:sp>
          <p:sp>
            <p:nvSpPr>
              <p:cNvPr id="7" name="TextBox 7"/>
              <p:cNvSpPr txBox="1"/>
              <p:nvPr/>
            </p:nvSpPr>
            <p:spPr>
              <a:xfrm>
                <a:off x="0" y="-28575"/>
                <a:ext cx="3534284" cy="189279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rot="191834">
              <a:off x="577440" y="881254"/>
              <a:ext cx="20463436" cy="10783598"/>
              <a:chOff x="0" y="0"/>
              <a:chExt cx="3533163" cy="1861868"/>
            </a:xfrm>
          </p:grpSpPr>
          <p:sp>
            <p:nvSpPr>
              <p:cNvPr id="9" name="Freeform 9"/>
              <p:cNvSpPr/>
              <p:nvPr/>
            </p:nvSpPr>
            <p:spPr>
              <a:xfrm>
                <a:off x="0" y="0"/>
                <a:ext cx="3533163" cy="1861868"/>
              </a:xfrm>
              <a:custGeom>
                <a:avLst/>
                <a:gdLst/>
                <a:ahLst/>
                <a:cxnLst/>
                <a:rect l="l" t="t" r="r" b="b"/>
                <a:pathLst>
                  <a:path w="3533163" h="1861868">
                    <a:moveTo>
                      <a:pt x="0" y="0"/>
                    </a:moveTo>
                    <a:lnTo>
                      <a:pt x="3533163" y="0"/>
                    </a:lnTo>
                    <a:lnTo>
                      <a:pt x="3533163" y="1861868"/>
                    </a:lnTo>
                    <a:lnTo>
                      <a:pt x="0" y="1861868"/>
                    </a:lnTo>
                    <a:close/>
                  </a:path>
                </a:pathLst>
              </a:custGeom>
              <a:solidFill>
                <a:srgbClr val="FFFFFF"/>
              </a:solidFill>
              <a:ln w="38100" cap="sq">
                <a:solidFill>
                  <a:srgbClr val="3D4984"/>
                </a:solidFill>
                <a:prstDash val="solid"/>
                <a:miter/>
              </a:ln>
            </p:spPr>
            <p:txBody>
              <a:bodyPr/>
              <a:lstStyle/>
              <a:p>
                <a:endParaRPr lang="it-IT" dirty="0"/>
              </a:p>
            </p:txBody>
          </p:sp>
          <p:sp>
            <p:nvSpPr>
              <p:cNvPr id="10" name="TextBox 10"/>
              <p:cNvSpPr txBox="1"/>
              <p:nvPr/>
            </p:nvSpPr>
            <p:spPr>
              <a:xfrm>
                <a:off x="0" y="-28575"/>
                <a:ext cx="3533163" cy="1890443"/>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rot="-66823">
              <a:off x="601887" y="932326"/>
              <a:ext cx="20414542" cy="10681456"/>
              <a:chOff x="0" y="0"/>
              <a:chExt cx="3524721" cy="1844232"/>
            </a:xfrm>
          </p:grpSpPr>
          <p:sp>
            <p:nvSpPr>
              <p:cNvPr id="12" name="Freeform 12"/>
              <p:cNvSpPr/>
              <p:nvPr/>
            </p:nvSpPr>
            <p:spPr>
              <a:xfrm>
                <a:off x="0" y="0"/>
                <a:ext cx="3524721" cy="1844232"/>
              </a:xfrm>
              <a:custGeom>
                <a:avLst/>
                <a:gdLst/>
                <a:ahLst/>
                <a:cxnLst/>
                <a:rect l="l" t="t" r="r" b="b"/>
                <a:pathLst>
                  <a:path w="3524721" h="1844232">
                    <a:moveTo>
                      <a:pt x="0" y="0"/>
                    </a:moveTo>
                    <a:lnTo>
                      <a:pt x="3524721" y="0"/>
                    </a:lnTo>
                    <a:lnTo>
                      <a:pt x="3524721" y="1844232"/>
                    </a:lnTo>
                    <a:lnTo>
                      <a:pt x="0" y="1844232"/>
                    </a:lnTo>
                    <a:close/>
                  </a:path>
                </a:pathLst>
              </a:custGeom>
              <a:solidFill>
                <a:srgbClr val="FFFFFF"/>
              </a:solidFill>
              <a:ln w="38100" cap="sq">
                <a:solidFill>
                  <a:srgbClr val="3D4984"/>
                </a:solidFill>
                <a:prstDash val="solid"/>
                <a:miter/>
              </a:ln>
            </p:spPr>
            <p:txBody>
              <a:bodyPr/>
              <a:lstStyle/>
              <a:p>
                <a:endParaRPr lang="it-IT" dirty="0"/>
              </a:p>
            </p:txBody>
          </p:sp>
          <p:sp>
            <p:nvSpPr>
              <p:cNvPr id="13" name="TextBox 13"/>
              <p:cNvSpPr txBox="1"/>
              <p:nvPr/>
            </p:nvSpPr>
            <p:spPr>
              <a:xfrm>
                <a:off x="0" y="-28575"/>
                <a:ext cx="3524721" cy="1872807"/>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614938" y="959486"/>
              <a:ext cx="20388440" cy="10627135"/>
              <a:chOff x="0" y="0"/>
              <a:chExt cx="3520214" cy="1834853"/>
            </a:xfrm>
          </p:grpSpPr>
          <p:sp>
            <p:nvSpPr>
              <p:cNvPr id="15" name="Freeform 15"/>
              <p:cNvSpPr/>
              <p:nvPr/>
            </p:nvSpPr>
            <p:spPr>
              <a:xfrm>
                <a:off x="0" y="0"/>
                <a:ext cx="3520214" cy="1834853"/>
              </a:xfrm>
              <a:custGeom>
                <a:avLst/>
                <a:gdLst/>
                <a:ahLst/>
                <a:cxnLst/>
                <a:rect l="l" t="t" r="r" b="b"/>
                <a:pathLst>
                  <a:path w="3520214" h="1834853">
                    <a:moveTo>
                      <a:pt x="0" y="0"/>
                    </a:moveTo>
                    <a:lnTo>
                      <a:pt x="3520214" y="0"/>
                    </a:lnTo>
                    <a:lnTo>
                      <a:pt x="3520214" y="1834853"/>
                    </a:lnTo>
                    <a:lnTo>
                      <a:pt x="0" y="1834853"/>
                    </a:lnTo>
                    <a:close/>
                  </a:path>
                </a:pathLst>
              </a:custGeom>
              <a:solidFill>
                <a:srgbClr val="FFFFFF"/>
              </a:solidFill>
              <a:ln w="38100" cap="sq">
                <a:solidFill>
                  <a:srgbClr val="3D4984"/>
                </a:solidFill>
                <a:prstDash val="solid"/>
                <a:miter/>
              </a:ln>
            </p:spPr>
            <p:txBody>
              <a:bodyPr/>
              <a:lstStyle/>
              <a:p>
                <a:endParaRPr lang="it-IT" dirty="0"/>
              </a:p>
            </p:txBody>
          </p:sp>
          <p:sp>
            <p:nvSpPr>
              <p:cNvPr id="16" name="TextBox 16"/>
              <p:cNvSpPr txBox="1"/>
              <p:nvPr/>
            </p:nvSpPr>
            <p:spPr>
              <a:xfrm>
                <a:off x="0" y="-28575"/>
                <a:ext cx="3520214" cy="1863428"/>
              </a:xfrm>
              <a:prstGeom prst="rect">
                <a:avLst/>
              </a:prstGeom>
            </p:spPr>
            <p:txBody>
              <a:bodyPr lIns="50800" tIns="50800" rIns="50800" bIns="50800" rtlCol="0" anchor="ctr"/>
              <a:lstStyle/>
              <a:p>
                <a:pPr algn="ctr">
                  <a:lnSpc>
                    <a:spcPts val="2659"/>
                  </a:lnSpc>
                </a:pPr>
                <a:endParaRPr dirty="0"/>
              </a:p>
            </p:txBody>
          </p:sp>
        </p:grpSp>
      </p:grpSp>
      <p:sp>
        <p:nvSpPr>
          <p:cNvPr id="17" name="Freeform 17"/>
          <p:cNvSpPr/>
          <p:nvPr/>
        </p:nvSpPr>
        <p:spPr>
          <a:xfrm rot="255195">
            <a:off x="336196" y="8683343"/>
            <a:ext cx="1641981" cy="1923258"/>
          </a:xfrm>
          <a:custGeom>
            <a:avLst/>
            <a:gdLst/>
            <a:ahLst/>
            <a:cxnLst/>
            <a:rect l="l" t="t" r="r" b="b"/>
            <a:pathLst>
              <a:path w="1641981" h="1923258">
                <a:moveTo>
                  <a:pt x="0" y="0"/>
                </a:moveTo>
                <a:lnTo>
                  <a:pt x="1641982" y="0"/>
                </a:lnTo>
                <a:lnTo>
                  <a:pt x="1641982" y="1923258"/>
                </a:lnTo>
                <a:lnTo>
                  <a:pt x="0" y="1923258"/>
                </a:lnTo>
                <a:lnTo>
                  <a:pt x="0" y="0"/>
                </a:lnTo>
                <a:close/>
              </a:path>
            </a:pathLst>
          </a:custGeom>
          <a:blipFill>
            <a:blip r:embed="rId5"/>
            <a:stretch>
              <a:fillRect/>
            </a:stretch>
          </a:blipFill>
        </p:spPr>
        <p:txBody>
          <a:bodyPr/>
          <a:lstStyle/>
          <a:p>
            <a:endParaRPr lang="it-IT" dirty="0"/>
          </a:p>
        </p:txBody>
      </p:sp>
      <p:sp>
        <p:nvSpPr>
          <p:cNvPr id="18" name="TextBox 18"/>
          <p:cNvSpPr txBox="1"/>
          <p:nvPr/>
        </p:nvSpPr>
        <p:spPr>
          <a:xfrm>
            <a:off x="696483" y="408750"/>
            <a:ext cx="6477000" cy="1066510"/>
          </a:xfrm>
          <a:prstGeom prst="rect">
            <a:avLst/>
          </a:prstGeom>
        </p:spPr>
        <p:txBody>
          <a:bodyPr wrap="square" lIns="0" tIns="0" rIns="0" bIns="0" rtlCol="0" anchor="t">
            <a:spAutoFit/>
          </a:bodyPr>
          <a:lstStyle/>
          <a:p>
            <a:pPr>
              <a:lnSpc>
                <a:spcPts val="7811"/>
              </a:lnSpc>
            </a:pPr>
            <a:r>
              <a:rPr lang="en-US" sz="8222" spc="-411" dirty="0">
                <a:solidFill>
                  <a:srgbClr val="A30000"/>
                </a:solidFill>
                <a:latin typeface="League Spartan"/>
              </a:rPr>
              <a:t>CASI CLINICI</a:t>
            </a:r>
          </a:p>
        </p:txBody>
      </p:sp>
      <p:sp>
        <p:nvSpPr>
          <p:cNvPr id="19" name="Freeform 19"/>
          <p:cNvSpPr/>
          <p:nvPr/>
        </p:nvSpPr>
        <p:spPr>
          <a:xfrm>
            <a:off x="11529874" y="8008898"/>
            <a:ext cx="5729426" cy="2278102"/>
          </a:xfrm>
          <a:custGeom>
            <a:avLst/>
            <a:gdLst/>
            <a:ahLst/>
            <a:cxnLst/>
            <a:rect l="l" t="t" r="r" b="b"/>
            <a:pathLst>
              <a:path w="5729426" h="2278102">
                <a:moveTo>
                  <a:pt x="0" y="0"/>
                </a:moveTo>
                <a:lnTo>
                  <a:pt x="5729426" y="0"/>
                </a:lnTo>
                <a:lnTo>
                  <a:pt x="5729426" y="2278102"/>
                </a:lnTo>
                <a:lnTo>
                  <a:pt x="0" y="2278102"/>
                </a:lnTo>
                <a:lnTo>
                  <a:pt x="0" y="0"/>
                </a:lnTo>
                <a:close/>
              </a:path>
            </a:pathLst>
          </a:custGeom>
          <a:blipFill>
            <a:blip r:embed="rId6"/>
            <a:stretch>
              <a:fillRect/>
            </a:stretch>
          </a:blipFill>
        </p:spPr>
        <p:txBody>
          <a:bodyPr/>
          <a:lstStyle/>
          <a:p>
            <a:endParaRPr lang="it-IT" dirty="0"/>
          </a:p>
        </p:txBody>
      </p:sp>
      <p:sp>
        <p:nvSpPr>
          <p:cNvPr id="20" name="TextBox 20"/>
          <p:cNvSpPr txBox="1"/>
          <p:nvPr/>
        </p:nvSpPr>
        <p:spPr>
          <a:xfrm>
            <a:off x="16806215" y="2609184"/>
            <a:ext cx="2134880" cy="6242744"/>
          </a:xfrm>
          <a:prstGeom prst="rect">
            <a:avLst/>
          </a:prstGeom>
        </p:spPr>
        <p:txBody>
          <a:bodyPr vert="wordArtVert" wrap="square" lIns="0" tIns="0" rIns="0" bIns="0" rtlCol="0" anchor="t">
            <a:spAutoFit/>
          </a:bodyPr>
          <a:lstStyle/>
          <a:p>
            <a:pPr algn="just">
              <a:lnSpc>
                <a:spcPts val="7811"/>
              </a:lnSpc>
            </a:pPr>
            <a:r>
              <a:rPr lang="en-US" sz="8222" spc="-411" dirty="0">
                <a:solidFill>
                  <a:srgbClr val="A30000"/>
                </a:solidFill>
                <a:latin typeface="League Spartan"/>
              </a:rPr>
              <a:t>ICOT</a:t>
            </a:r>
          </a:p>
          <a:p>
            <a:pPr algn="just">
              <a:lnSpc>
                <a:spcPts val="7811"/>
              </a:lnSpc>
            </a:pPr>
            <a:endParaRPr lang="en-US" sz="8222" spc="-411" dirty="0">
              <a:solidFill>
                <a:srgbClr val="A30000"/>
              </a:solidFill>
              <a:latin typeface="League Spartan"/>
            </a:endParaRPr>
          </a:p>
        </p:txBody>
      </p:sp>
      <p:sp>
        <p:nvSpPr>
          <p:cNvPr id="21" name="Freeform 21"/>
          <p:cNvSpPr/>
          <p:nvPr/>
        </p:nvSpPr>
        <p:spPr>
          <a:xfrm>
            <a:off x="13908079" y="1471103"/>
            <a:ext cx="3768602" cy="880911"/>
          </a:xfrm>
          <a:custGeom>
            <a:avLst/>
            <a:gdLst/>
            <a:ahLst/>
            <a:cxnLst/>
            <a:rect l="l" t="t" r="r" b="b"/>
            <a:pathLst>
              <a:path w="3768602" h="880911">
                <a:moveTo>
                  <a:pt x="0" y="0"/>
                </a:moveTo>
                <a:lnTo>
                  <a:pt x="3768603" y="0"/>
                </a:lnTo>
                <a:lnTo>
                  <a:pt x="3768603" y="880910"/>
                </a:lnTo>
                <a:lnTo>
                  <a:pt x="0" y="880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dirty="0"/>
          </a:p>
        </p:txBody>
      </p:sp>
      <p:sp>
        <p:nvSpPr>
          <p:cNvPr id="23" name="CasellaDiTesto 22">
            <a:extLst>
              <a:ext uri="{FF2B5EF4-FFF2-40B4-BE49-F238E27FC236}">
                <a16:creationId xmlns:a16="http://schemas.microsoft.com/office/drawing/2014/main" id="{58A1576F-E1DB-AA4C-3D47-31C45B2CD8B5}"/>
              </a:ext>
            </a:extLst>
          </p:cNvPr>
          <p:cNvSpPr txBox="1"/>
          <p:nvPr/>
        </p:nvSpPr>
        <p:spPr>
          <a:xfrm>
            <a:off x="1551151" y="1758099"/>
            <a:ext cx="14838176" cy="1200329"/>
          </a:xfrm>
          <a:prstGeom prst="rect">
            <a:avLst/>
          </a:prstGeom>
          <a:noFill/>
        </p:spPr>
        <p:txBody>
          <a:bodyPr wrap="square" rtlCol="0">
            <a:spAutoFit/>
          </a:bodyPr>
          <a:lstStyle/>
          <a:p>
            <a:r>
              <a:rPr lang="it-IT" sz="4000" dirty="0"/>
              <a:t>Figura 2. </a:t>
            </a:r>
            <a:r>
              <a:rPr lang="it-IT" sz="3200" dirty="0"/>
              <a:t>Immagini RMN. In alto cine in diastole e in sistole, in basso sequenze LGE in asse corto</a:t>
            </a:r>
          </a:p>
        </p:txBody>
      </p:sp>
      <p:pic>
        <p:nvPicPr>
          <p:cNvPr id="22" name="Immagine 21" descr="Immagine che contiene teschio, osso, bianco e nero, monocromatico&#10;&#10;Descrizione generata automaticamente">
            <a:extLst>
              <a:ext uri="{FF2B5EF4-FFF2-40B4-BE49-F238E27FC236}">
                <a16:creationId xmlns:a16="http://schemas.microsoft.com/office/drawing/2014/main" id="{5063EAE5-19C1-2C29-E201-F1054F16160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39474" y="2553979"/>
            <a:ext cx="7182933" cy="6807489"/>
          </a:xfrm>
          <a:prstGeom prst="rect">
            <a:avLst/>
          </a:prstGeom>
          <a:noFill/>
          <a:ln>
            <a:noFill/>
          </a:ln>
        </p:spPr>
      </p:pic>
    </p:spTree>
    <p:extLst>
      <p:ext uri="{BB962C8B-B14F-4D97-AF65-F5344CB8AC3E}">
        <p14:creationId xmlns:p14="http://schemas.microsoft.com/office/powerpoint/2010/main" val="661243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192</Words>
  <Application>Microsoft Macintosh PowerPoint</Application>
  <PresentationFormat>Personalizzato</PresentationFormat>
  <Paragraphs>21</Paragraphs>
  <Slides>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League Spartan</vt:lpstr>
      <vt:lpstr>Calibri</vt:lpstr>
      <vt:lpstr>Office Theme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Scientist Corner</dc:title>
  <cp:lastModifiedBy>Microsoft Office User</cp:lastModifiedBy>
  <cp:revision>43</cp:revision>
  <dcterms:created xsi:type="dcterms:W3CDTF">2006-08-16T00:00:00Z</dcterms:created>
  <dcterms:modified xsi:type="dcterms:W3CDTF">2024-09-06T08:29:48Z</dcterms:modified>
  <dc:identifier>DAF-3TDFZOk</dc:identifier>
</cp:coreProperties>
</file>